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8"/>
  </p:notesMasterIdLst>
  <p:sldIdLst>
    <p:sldId id="256" r:id="rId5"/>
    <p:sldId id="258" r:id="rId6"/>
    <p:sldId id="259" r:id="rId7"/>
    <p:sldId id="260" r:id="rId8"/>
    <p:sldId id="261" r:id="rId9"/>
    <p:sldId id="265" r:id="rId10"/>
    <p:sldId id="263" r:id="rId11"/>
    <p:sldId id="266" r:id="rId12"/>
    <p:sldId id="280" r:id="rId13"/>
    <p:sldId id="267" r:id="rId14"/>
    <p:sldId id="268" r:id="rId15"/>
    <p:sldId id="272" r:id="rId16"/>
    <p:sldId id="270" r:id="rId17"/>
    <p:sldId id="271" r:id="rId18"/>
    <p:sldId id="273" r:id="rId19"/>
    <p:sldId id="274" r:id="rId20"/>
    <p:sldId id="275" r:id="rId21"/>
    <p:sldId id="278" r:id="rId22"/>
    <p:sldId id="277" r:id="rId23"/>
    <p:sldId id="282" r:id="rId24"/>
    <p:sldId id="276" r:id="rId25"/>
    <p:sldId id="281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9DE"/>
    <a:srgbClr val="E9E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10/17/2019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10C1-68D9-426D-AFF5-EDA5A83FE26A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91879-48A3-47A5-B5C8-C41471DFF8B2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7C44A-C59B-49C4-9531-4190F8FAE95F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28E5E-DC47-4CBE-B1BE-E523592C43BA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CDA05-0A74-445A-9678-785271128EAB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CA9B6-A8AD-4AF5-BB43-51E59DFE94B3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A368-3A61-4BEF-AE31-0F0140812D38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70FDF-F600-4B46-B231-29938188BEE7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8A41-3024-4EAE-B64C-415ABA25C013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4CA42-1A45-4FB0-8BE1-C01D6544A525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BB06A-C244-4D67-B7D6-73ED97A417CC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B9DB-4E53-4561-B648-0C97F954A6ED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F65-68DA-4DE0-AA51-C1705F712F09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8D61C-CB42-4521-A465-4F00F6373107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43F9-AF82-48DC-9EF3-0CBC98B23DF1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9E4A-1422-43DE-B397-8AA34503285C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9680-FDFB-4F63-A942-14E00CD81373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6C27C16-19D4-4027-9C62-B26B19FAF244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9227B-4703-4DAD-A51E-EBA7FE3BC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4365" t="23391" r="47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2F1FE-7C96-4161-95B9-B9C1C5193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695767"/>
            <a:ext cx="8825658" cy="3329581"/>
          </a:xfrm>
        </p:spPr>
        <p:txBody>
          <a:bodyPr>
            <a:normAutofit fontScale="90000"/>
          </a:bodyPr>
          <a:lstStyle/>
          <a:p>
            <a:r>
              <a:rPr lang="en-US" sz="1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5207-C54B-46FA-899C-064FCA594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257269"/>
            <a:ext cx="8825658" cy="1772461"/>
          </a:xfrm>
        </p:spPr>
        <p:txBody>
          <a:bodyPr>
            <a:normAutofit/>
          </a:bodyPr>
          <a:lstStyle/>
          <a:p>
            <a:r>
              <a:rPr lang="en-US" sz="2800" b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</a:t>
            </a:r>
          </a:p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 Duy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quí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Phan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2990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EB5A2-EC44-4DA8-8E71-6DA5C92F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185F1-BBCE-4F7C-8B4C-A8C7913AF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4857761-6372-4FFC-B08E-4F2B22D49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2" r="38781"/>
          <a:stretch/>
        </p:blipFill>
        <p:spPr bwMode="auto">
          <a:xfrm>
            <a:off x="0" y="-3314"/>
            <a:ext cx="12192000" cy="686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927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586113"/>
              </p:ext>
            </p:extLst>
          </p:nvPr>
        </p:nvGraphicFramePr>
        <p:xfrm>
          <a:off x="1789043" y="1205947"/>
          <a:ext cx="7266610" cy="39425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791723407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6137831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953000913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3.20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13733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90582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3.20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6848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394252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684917" y="21799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AE94-0E2C-4587-BE1D-081257ADE2CE}"/>
              </a:ext>
            </a:extLst>
          </p:cNvPr>
          <p:cNvSpPr txBox="1"/>
          <p:nvPr/>
        </p:nvSpPr>
        <p:spPr>
          <a:xfrm>
            <a:off x="684917" y="298750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684917" y="378041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FF8DA-6F65-4D31-B27F-9803E496FD7D}"/>
              </a:ext>
            </a:extLst>
          </p:cNvPr>
          <p:cNvSpPr txBox="1"/>
          <p:nvPr/>
        </p:nvSpPr>
        <p:spPr>
          <a:xfrm>
            <a:off x="684917" y="46025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E786E-B9E6-4B49-8484-2892A93FBE6C}"/>
              </a:ext>
            </a:extLst>
          </p:cNvPr>
          <p:cNvSpPr txBox="1"/>
          <p:nvPr/>
        </p:nvSpPr>
        <p:spPr>
          <a:xfrm>
            <a:off x="892667" y="378396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3845560" y="68248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2733-DE0B-4FFA-99A1-4BB64504F85C}"/>
              </a:ext>
            </a:extLst>
          </p:cNvPr>
          <p:cNvSpPr txBox="1"/>
          <p:nvPr/>
        </p:nvSpPr>
        <p:spPr>
          <a:xfrm>
            <a:off x="5245180" y="68162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6652815" y="68162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3777F-617D-4ED8-83E2-3FD2BB1298FA}"/>
              </a:ext>
            </a:extLst>
          </p:cNvPr>
          <p:cNvSpPr txBox="1"/>
          <p:nvPr/>
        </p:nvSpPr>
        <p:spPr>
          <a:xfrm>
            <a:off x="8126173" y="68162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9CB4A-206C-4CDF-9036-590496CA9472}"/>
              </a:ext>
            </a:extLst>
          </p:cNvPr>
          <p:cNvSpPr txBox="1"/>
          <p:nvPr/>
        </p:nvSpPr>
        <p:spPr>
          <a:xfrm>
            <a:off x="6860565" y="68162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DISTANCE</a:t>
            </a:r>
          </a:p>
        </p:txBody>
      </p:sp>
    </p:spTree>
    <p:extLst>
      <p:ext uri="{BB962C8B-B14F-4D97-AF65-F5344CB8AC3E}">
        <p14:creationId xmlns:p14="http://schemas.microsoft.com/office/powerpoint/2010/main" val="78213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830098"/>
              </p:ext>
            </p:extLst>
          </p:nvPr>
        </p:nvGraphicFramePr>
        <p:xfrm>
          <a:off x="1789043" y="1205947"/>
          <a:ext cx="7266610" cy="39425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791723407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6137831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953000913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3.20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13733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90582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3.20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6848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394252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684917" y="21799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AE94-0E2C-4587-BE1D-081257ADE2CE}"/>
              </a:ext>
            </a:extLst>
          </p:cNvPr>
          <p:cNvSpPr txBox="1"/>
          <p:nvPr/>
        </p:nvSpPr>
        <p:spPr>
          <a:xfrm>
            <a:off x="684917" y="298750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684917" y="378041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FF8DA-6F65-4D31-B27F-9803E496FD7D}"/>
              </a:ext>
            </a:extLst>
          </p:cNvPr>
          <p:cNvSpPr txBox="1"/>
          <p:nvPr/>
        </p:nvSpPr>
        <p:spPr>
          <a:xfrm>
            <a:off x="684917" y="46025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E786E-B9E6-4B49-8484-2892A93FBE6C}"/>
              </a:ext>
            </a:extLst>
          </p:cNvPr>
          <p:cNvSpPr txBox="1"/>
          <p:nvPr/>
        </p:nvSpPr>
        <p:spPr>
          <a:xfrm>
            <a:off x="892667" y="378396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3845560" y="68248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2733-DE0B-4FFA-99A1-4BB64504F85C}"/>
              </a:ext>
            </a:extLst>
          </p:cNvPr>
          <p:cNvSpPr txBox="1"/>
          <p:nvPr/>
        </p:nvSpPr>
        <p:spPr>
          <a:xfrm>
            <a:off x="5245180" y="68162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6652815" y="68162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3777F-617D-4ED8-83E2-3FD2BB1298FA}"/>
              </a:ext>
            </a:extLst>
          </p:cNvPr>
          <p:cNvSpPr txBox="1"/>
          <p:nvPr/>
        </p:nvSpPr>
        <p:spPr>
          <a:xfrm>
            <a:off x="8126173" y="68162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9CB4A-206C-4CDF-9036-590496CA9472}"/>
              </a:ext>
            </a:extLst>
          </p:cNvPr>
          <p:cNvSpPr txBox="1"/>
          <p:nvPr/>
        </p:nvSpPr>
        <p:spPr>
          <a:xfrm>
            <a:off x="6860565" y="68162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DISTANCE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F95B4E9-56BF-4814-A3FB-EB43D304BAC5}"/>
              </a:ext>
            </a:extLst>
          </p:cNvPr>
          <p:cNvSpPr/>
          <p:nvPr/>
        </p:nvSpPr>
        <p:spPr>
          <a:xfrm>
            <a:off x="2221359" y="2186607"/>
            <a:ext cx="636104" cy="36933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564907"/>
              </p:ext>
            </p:extLst>
          </p:nvPr>
        </p:nvGraphicFramePr>
        <p:xfrm>
          <a:off x="1789043" y="1205947"/>
          <a:ext cx="5813288" cy="315401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6137831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953000913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90582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6848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3154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871026" y="140118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AE94-0E2C-4587-BE1D-081257ADE2CE}"/>
              </a:ext>
            </a:extLst>
          </p:cNvPr>
          <p:cNvSpPr txBox="1"/>
          <p:nvPr/>
        </p:nvSpPr>
        <p:spPr>
          <a:xfrm>
            <a:off x="700947" y="230228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605403" y="296263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FF8DA-6F65-4D31-B27F-9803E496FD7D}"/>
              </a:ext>
            </a:extLst>
          </p:cNvPr>
          <p:cNvSpPr txBox="1"/>
          <p:nvPr/>
        </p:nvSpPr>
        <p:spPr>
          <a:xfrm>
            <a:off x="709969" y="382291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E786E-B9E6-4B49-8484-2892A93FBE6C}"/>
              </a:ext>
            </a:extLst>
          </p:cNvPr>
          <p:cNvSpPr txBox="1"/>
          <p:nvPr/>
        </p:nvSpPr>
        <p:spPr>
          <a:xfrm>
            <a:off x="813153" y="2966179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2418689" y="68162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2733-DE0B-4FFA-99A1-4BB64504F85C}"/>
              </a:ext>
            </a:extLst>
          </p:cNvPr>
          <p:cNvSpPr txBox="1"/>
          <p:nvPr/>
        </p:nvSpPr>
        <p:spPr>
          <a:xfrm>
            <a:off x="3704518" y="68162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5102141" y="68162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3777F-617D-4ED8-83E2-3FD2BB1298FA}"/>
              </a:ext>
            </a:extLst>
          </p:cNvPr>
          <p:cNvSpPr txBox="1"/>
          <p:nvPr/>
        </p:nvSpPr>
        <p:spPr>
          <a:xfrm>
            <a:off x="6733673" y="68738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9CB4A-206C-4CDF-9036-590496CA9472}"/>
              </a:ext>
            </a:extLst>
          </p:cNvPr>
          <p:cNvSpPr txBox="1"/>
          <p:nvPr/>
        </p:nvSpPr>
        <p:spPr>
          <a:xfrm>
            <a:off x="5309891" y="68162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DISTANCE</a:t>
            </a:r>
          </a:p>
        </p:txBody>
      </p:sp>
    </p:spTree>
    <p:extLst>
      <p:ext uri="{BB962C8B-B14F-4D97-AF65-F5344CB8AC3E}">
        <p14:creationId xmlns:p14="http://schemas.microsoft.com/office/powerpoint/2010/main" val="2825420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944257"/>
              </p:ext>
            </p:extLst>
          </p:nvPr>
        </p:nvGraphicFramePr>
        <p:xfrm>
          <a:off x="1789043" y="1205947"/>
          <a:ext cx="5813288" cy="315401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6137831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953000913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90582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6848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3154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871026" y="140118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AE94-0E2C-4587-BE1D-081257ADE2CE}"/>
              </a:ext>
            </a:extLst>
          </p:cNvPr>
          <p:cNvSpPr txBox="1"/>
          <p:nvPr/>
        </p:nvSpPr>
        <p:spPr>
          <a:xfrm>
            <a:off x="700947" y="230228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605403" y="296263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FF8DA-6F65-4D31-B27F-9803E496FD7D}"/>
              </a:ext>
            </a:extLst>
          </p:cNvPr>
          <p:cNvSpPr txBox="1"/>
          <p:nvPr/>
        </p:nvSpPr>
        <p:spPr>
          <a:xfrm>
            <a:off x="709969" y="382291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E786E-B9E6-4B49-8484-2892A93FBE6C}"/>
              </a:ext>
            </a:extLst>
          </p:cNvPr>
          <p:cNvSpPr txBox="1"/>
          <p:nvPr/>
        </p:nvSpPr>
        <p:spPr>
          <a:xfrm>
            <a:off x="813153" y="2966179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2418689" y="68162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2733-DE0B-4FFA-99A1-4BB64504F85C}"/>
              </a:ext>
            </a:extLst>
          </p:cNvPr>
          <p:cNvSpPr txBox="1"/>
          <p:nvPr/>
        </p:nvSpPr>
        <p:spPr>
          <a:xfrm>
            <a:off x="3704518" y="68162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5102141" y="68162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3777F-617D-4ED8-83E2-3FD2BB1298FA}"/>
              </a:ext>
            </a:extLst>
          </p:cNvPr>
          <p:cNvSpPr txBox="1"/>
          <p:nvPr/>
        </p:nvSpPr>
        <p:spPr>
          <a:xfrm>
            <a:off x="6733673" y="68738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9CB4A-206C-4CDF-9036-590496CA9472}"/>
              </a:ext>
            </a:extLst>
          </p:cNvPr>
          <p:cNvSpPr txBox="1"/>
          <p:nvPr/>
        </p:nvSpPr>
        <p:spPr>
          <a:xfrm>
            <a:off x="5309891" y="68162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DISTANCE</a:t>
            </a:r>
          </a:p>
        </p:txBody>
      </p:sp>
    </p:spTree>
    <p:extLst>
      <p:ext uri="{BB962C8B-B14F-4D97-AF65-F5344CB8AC3E}">
        <p14:creationId xmlns:p14="http://schemas.microsoft.com/office/powerpoint/2010/main" val="1594315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/>
        </p:nvGraphicFramePr>
        <p:xfrm>
          <a:off x="1789043" y="1205947"/>
          <a:ext cx="5813288" cy="315401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6137831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953000913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90582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6848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3154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871026" y="140118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AE94-0E2C-4587-BE1D-081257ADE2CE}"/>
              </a:ext>
            </a:extLst>
          </p:cNvPr>
          <p:cNvSpPr txBox="1"/>
          <p:nvPr/>
        </p:nvSpPr>
        <p:spPr>
          <a:xfrm>
            <a:off x="700947" y="230228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605403" y="296263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FF8DA-6F65-4D31-B27F-9803E496FD7D}"/>
              </a:ext>
            </a:extLst>
          </p:cNvPr>
          <p:cNvSpPr txBox="1"/>
          <p:nvPr/>
        </p:nvSpPr>
        <p:spPr>
          <a:xfrm>
            <a:off x="709969" y="382291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E786E-B9E6-4B49-8484-2892A93FBE6C}"/>
              </a:ext>
            </a:extLst>
          </p:cNvPr>
          <p:cNvSpPr txBox="1"/>
          <p:nvPr/>
        </p:nvSpPr>
        <p:spPr>
          <a:xfrm>
            <a:off x="813153" y="2966179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2418689" y="68162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2733-DE0B-4FFA-99A1-4BB64504F85C}"/>
              </a:ext>
            </a:extLst>
          </p:cNvPr>
          <p:cNvSpPr txBox="1"/>
          <p:nvPr/>
        </p:nvSpPr>
        <p:spPr>
          <a:xfrm>
            <a:off x="3704518" y="68162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5102141" y="68162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3777F-617D-4ED8-83E2-3FD2BB1298FA}"/>
              </a:ext>
            </a:extLst>
          </p:cNvPr>
          <p:cNvSpPr txBox="1"/>
          <p:nvPr/>
        </p:nvSpPr>
        <p:spPr>
          <a:xfrm>
            <a:off x="6733673" y="68738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9CB4A-206C-4CDF-9036-590496CA9472}"/>
              </a:ext>
            </a:extLst>
          </p:cNvPr>
          <p:cNvSpPr txBox="1"/>
          <p:nvPr/>
        </p:nvSpPr>
        <p:spPr>
          <a:xfrm>
            <a:off x="5309891" y="68162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DISTANCE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D406AA1-A34F-4B0C-B98D-0C5FFE8F5413}"/>
              </a:ext>
            </a:extLst>
          </p:cNvPr>
          <p:cNvSpPr/>
          <p:nvPr/>
        </p:nvSpPr>
        <p:spPr>
          <a:xfrm>
            <a:off x="5102141" y="3710609"/>
            <a:ext cx="715563" cy="48163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86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996863"/>
              </p:ext>
            </p:extLst>
          </p:nvPr>
        </p:nvGraphicFramePr>
        <p:xfrm>
          <a:off x="1789043" y="1205947"/>
          <a:ext cx="4359966" cy="236551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6137831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90582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236551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871026" y="140118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AE94-0E2C-4587-BE1D-081257ADE2CE}"/>
              </a:ext>
            </a:extLst>
          </p:cNvPr>
          <p:cNvSpPr txBox="1"/>
          <p:nvPr/>
        </p:nvSpPr>
        <p:spPr>
          <a:xfrm>
            <a:off x="700947" y="230228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368159" y="300362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(D,F),E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2418689" y="68162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2733-DE0B-4FFA-99A1-4BB64504F85C}"/>
              </a:ext>
            </a:extLst>
          </p:cNvPr>
          <p:cNvSpPr txBox="1"/>
          <p:nvPr/>
        </p:nvSpPr>
        <p:spPr>
          <a:xfrm>
            <a:off x="3704518" y="68162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5102141" y="681622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(D,F),E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DISTANCE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D406AA1-A34F-4B0C-B98D-0C5FFE8F5413}"/>
              </a:ext>
            </a:extLst>
          </p:cNvPr>
          <p:cNvSpPr/>
          <p:nvPr/>
        </p:nvSpPr>
        <p:spPr>
          <a:xfrm>
            <a:off x="3611244" y="2922589"/>
            <a:ext cx="715563" cy="48163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21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225414"/>
              </p:ext>
            </p:extLst>
          </p:nvPr>
        </p:nvGraphicFramePr>
        <p:xfrm>
          <a:off x="1789043" y="1205947"/>
          <a:ext cx="2906644" cy="157700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157700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871026" y="140118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93537" y="2198847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((D,F),E),C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2418689" y="68162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3313236" y="777559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((D,F),E),C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DISTANCE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D406AA1-A34F-4B0C-B98D-0C5FFE8F5413}"/>
              </a:ext>
            </a:extLst>
          </p:cNvPr>
          <p:cNvSpPr/>
          <p:nvPr/>
        </p:nvSpPr>
        <p:spPr>
          <a:xfrm>
            <a:off x="2172368" y="2142696"/>
            <a:ext cx="715563" cy="48163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593CE6-7EB7-4991-ACFE-CBD07B6D790B}"/>
              </a:ext>
            </a:extLst>
          </p:cNvPr>
          <p:cNvSpPr/>
          <p:nvPr/>
        </p:nvSpPr>
        <p:spPr>
          <a:xfrm>
            <a:off x="5405267" y="1585848"/>
            <a:ext cx="6096000" cy="40626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/>
            <a:r>
              <a:rPr lang="vi-VN" sz="2000" dirty="0">
                <a:latin typeface="+mj-lt"/>
              </a:rPr>
              <a:t>1.</a:t>
            </a:r>
            <a:r>
              <a:rPr lang="vi-VN" sz="900" dirty="0">
                <a:latin typeface="+mj-lt"/>
              </a:rPr>
              <a:t>      </a:t>
            </a:r>
            <a:r>
              <a:rPr lang="vi-VN" sz="2000" dirty="0">
                <a:latin typeface="+mj-lt"/>
              </a:rPr>
              <a:t>Bắt đầu, ta có 6 clusters : A, B, C, D, E và F</a:t>
            </a:r>
          </a:p>
          <a:p>
            <a:pPr marL="228600" indent="-228600"/>
            <a:r>
              <a:rPr lang="vi-VN" sz="2000" dirty="0">
                <a:latin typeface="+mj-lt"/>
              </a:rPr>
              <a:t>2.</a:t>
            </a:r>
            <a:r>
              <a:rPr lang="vi-VN" sz="900" dirty="0">
                <a:latin typeface="+mj-lt"/>
              </a:rPr>
              <a:t>      </a:t>
            </a:r>
            <a:r>
              <a:rPr lang="vi-VN" sz="2000" dirty="0">
                <a:latin typeface="+mj-lt"/>
              </a:rPr>
              <a:t>Gộp 2 clusters  D và  F thành cluster (D, F) với khoảng cách nhỏ nhất là</a:t>
            </a:r>
            <a:r>
              <a:rPr lang="vi-VN" sz="2000" b="1" dirty="0">
                <a:latin typeface="+mj-lt"/>
              </a:rPr>
              <a:t> 0.50</a:t>
            </a:r>
            <a:endParaRPr lang="vi-VN" sz="2000" dirty="0">
              <a:latin typeface="+mj-lt"/>
            </a:endParaRPr>
          </a:p>
          <a:p>
            <a:pPr marL="228600" indent="-228600"/>
            <a:r>
              <a:rPr lang="vi-VN" sz="2000" dirty="0">
                <a:latin typeface="+mj-lt"/>
              </a:rPr>
              <a:t>3.</a:t>
            </a:r>
            <a:r>
              <a:rPr lang="vi-VN" sz="900" dirty="0">
                <a:latin typeface="+mj-lt"/>
              </a:rPr>
              <a:t>      </a:t>
            </a:r>
            <a:r>
              <a:rPr lang="vi-VN" sz="2000" dirty="0">
                <a:latin typeface="+mj-lt"/>
              </a:rPr>
              <a:t>Gộp 2 clusters  A và cluster B thành (A, B) với khoảng cách nhỏ nhất là </a:t>
            </a:r>
            <a:r>
              <a:rPr lang="vi-VN" sz="2000" b="1" dirty="0">
                <a:latin typeface="+mj-lt"/>
              </a:rPr>
              <a:t>0.71</a:t>
            </a:r>
            <a:endParaRPr lang="vi-VN" sz="2000" dirty="0">
              <a:latin typeface="+mj-lt"/>
            </a:endParaRPr>
          </a:p>
          <a:p>
            <a:pPr marL="228600" indent="-228600"/>
            <a:r>
              <a:rPr lang="vi-VN" sz="2000" dirty="0">
                <a:latin typeface="+mj-lt"/>
              </a:rPr>
              <a:t>4.</a:t>
            </a:r>
            <a:r>
              <a:rPr lang="vi-VN" sz="900" dirty="0">
                <a:latin typeface="+mj-lt"/>
              </a:rPr>
              <a:t>      </a:t>
            </a:r>
            <a:r>
              <a:rPr lang="vi-VN" sz="2000" dirty="0">
                <a:latin typeface="+mj-lt"/>
              </a:rPr>
              <a:t>Gộp 2 clusters  E và  (D, F) thành ((D, F), E) với khoảng cách nhỏ nhất là </a:t>
            </a:r>
            <a:r>
              <a:rPr lang="vi-VN" sz="2000" b="1" dirty="0">
                <a:latin typeface="+mj-lt"/>
              </a:rPr>
              <a:t>1.00</a:t>
            </a:r>
            <a:endParaRPr lang="vi-VN" sz="2000" dirty="0">
              <a:latin typeface="+mj-lt"/>
            </a:endParaRPr>
          </a:p>
          <a:p>
            <a:pPr marL="228600" indent="-228600"/>
            <a:r>
              <a:rPr lang="vi-VN" sz="2000" dirty="0">
                <a:latin typeface="+mj-lt"/>
              </a:rPr>
              <a:t>5.</a:t>
            </a:r>
            <a:r>
              <a:rPr lang="vi-VN" sz="900" dirty="0">
                <a:latin typeface="+mj-lt"/>
              </a:rPr>
              <a:t>      </a:t>
            </a:r>
            <a:r>
              <a:rPr lang="vi-VN" sz="2000" dirty="0">
                <a:latin typeface="+mj-lt"/>
              </a:rPr>
              <a:t>Gộp 2 clusters ((D, F), E) và  C thành (((D, F), E), C) với khoảng cách nhỏ nhất là </a:t>
            </a:r>
            <a:r>
              <a:rPr lang="vi-VN" sz="2000" b="1" dirty="0">
                <a:latin typeface="+mj-lt"/>
              </a:rPr>
              <a:t>1.41</a:t>
            </a:r>
            <a:endParaRPr lang="vi-VN" sz="2000" dirty="0">
              <a:latin typeface="+mj-lt"/>
            </a:endParaRPr>
          </a:p>
          <a:p>
            <a:pPr marL="228600" indent="-228600"/>
            <a:r>
              <a:rPr lang="vi-VN" sz="2000" dirty="0">
                <a:latin typeface="+mj-lt"/>
              </a:rPr>
              <a:t>6.</a:t>
            </a:r>
            <a:r>
              <a:rPr lang="vi-VN" sz="900" dirty="0">
                <a:latin typeface="+mj-lt"/>
              </a:rPr>
              <a:t>      </a:t>
            </a:r>
            <a:r>
              <a:rPr lang="vi-VN" sz="2000" dirty="0">
                <a:latin typeface="+mj-lt"/>
              </a:rPr>
              <a:t>Gộp 2 clusters (((D, F), E), C) và (A, B) thành ((((D, F), E), C), (A, B)) với khoảng cách nhỏ nhất là </a:t>
            </a:r>
            <a:r>
              <a:rPr lang="vi-VN" sz="2000" b="1" dirty="0">
                <a:latin typeface="+mj-lt"/>
              </a:rPr>
              <a:t>2.50</a:t>
            </a:r>
            <a:endParaRPr lang="vi-VN" sz="2000" dirty="0">
              <a:latin typeface="+mj-lt"/>
            </a:endParaRPr>
          </a:p>
          <a:p>
            <a:pPr marL="228600" indent="-228600"/>
            <a:r>
              <a:rPr lang="vi-VN" sz="2000" dirty="0">
                <a:latin typeface="+mj-lt"/>
              </a:rPr>
              <a:t>7.</a:t>
            </a:r>
            <a:r>
              <a:rPr lang="vi-VN" sz="900" dirty="0">
                <a:latin typeface="+mj-lt"/>
              </a:rPr>
              <a:t>      </a:t>
            </a:r>
            <a:r>
              <a:rPr lang="vi-VN" sz="2000" dirty="0">
                <a:latin typeface="+mj-lt"/>
              </a:rPr>
              <a:t>Cluster cuối cùng bao gồm tất cả 6 đối tượng ban đầu, thuật toán dừng</a:t>
            </a:r>
            <a:endParaRPr lang="vi-VN" sz="2000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3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DF04B82A-F142-446B-B63C-765863E7D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3"/>
          <a:stretch/>
        </p:blipFill>
        <p:spPr bwMode="auto">
          <a:xfrm>
            <a:off x="0" y="0"/>
            <a:ext cx="12192000" cy="69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692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3B61-A6A2-4826-B59B-C3EE20C8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4CAA4-531C-47D9-94F7-BE6758554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10D9D9B3-60B2-4191-9179-399A76F62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5"/>
          <a:stretch/>
        </p:blipFill>
        <p:spPr bwMode="auto">
          <a:xfrm>
            <a:off x="0" y="0"/>
            <a:ext cx="12192000" cy="687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0F3567-247D-45E5-870A-5D20AADD8B81}"/>
              </a:ext>
            </a:extLst>
          </p:cNvPr>
          <p:cNvSpPr txBox="1"/>
          <p:nvPr/>
        </p:nvSpPr>
        <p:spPr>
          <a:xfrm>
            <a:off x="1785959" y="5327374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79B9EB-0203-4E7D-9228-94EAC4426265}"/>
              </a:ext>
            </a:extLst>
          </p:cNvPr>
          <p:cNvSpPr txBox="1"/>
          <p:nvPr/>
        </p:nvSpPr>
        <p:spPr>
          <a:xfrm>
            <a:off x="2866011" y="463163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8A096-BE09-4948-8CD2-48127A08507E}"/>
              </a:ext>
            </a:extLst>
          </p:cNvPr>
          <p:cNvSpPr txBox="1"/>
          <p:nvPr/>
        </p:nvSpPr>
        <p:spPr>
          <a:xfrm>
            <a:off x="10324727" y="26805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1F205-FE0B-41FF-B8A7-4AEC57789FF1}"/>
              </a:ext>
            </a:extLst>
          </p:cNvPr>
          <p:cNvSpPr txBox="1"/>
          <p:nvPr/>
        </p:nvSpPr>
        <p:spPr>
          <a:xfrm>
            <a:off x="8187279" y="1797209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5D748B-30A8-48BB-8145-ED949DA76FC4}"/>
              </a:ext>
            </a:extLst>
          </p:cNvPr>
          <p:cNvSpPr txBox="1"/>
          <p:nvPr/>
        </p:nvSpPr>
        <p:spPr>
          <a:xfrm>
            <a:off x="5868019" y="1423533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88C6E-C4D6-4904-A996-E69E0110B3B8}"/>
              </a:ext>
            </a:extLst>
          </p:cNvPr>
          <p:cNvSpPr txBox="1"/>
          <p:nvPr/>
        </p:nvSpPr>
        <p:spPr>
          <a:xfrm>
            <a:off x="6104937" y="239434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797026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8207FE4-EA51-4C9C-809D-076C986ED93E}"/>
              </a:ext>
            </a:extLst>
          </p:cNvPr>
          <p:cNvSpPr/>
          <p:nvPr/>
        </p:nvSpPr>
        <p:spPr>
          <a:xfrm>
            <a:off x="1702903" y="1931502"/>
            <a:ext cx="3511826" cy="2994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Agglomerative Approach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8BFC7FA-D103-4287-9F90-5BE1D1C720E1}"/>
              </a:ext>
            </a:extLst>
          </p:cNvPr>
          <p:cNvSpPr/>
          <p:nvPr/>
        </p:nvSpPr>
        <p:spPr>
          <a:xfrm>
            <a:off x="6977271" y="1931502"/>
            <a:ext cx="3511826" cy="2994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Divisive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33B4BF-9E69-4AFD-8302-D34E091E44D9}"/>
              </a:ext>
            </a:extLst>
          </p:cNvPr>
          <p:cNvSpPr/>
          <p:nvPr/>
        </p:nvSpPr>
        <p:spPr>
          <a:xfrm>
            <a:off x="1798746" y="4923177"/>
            <a:ext cx="3320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Tahoma" panose="020B0604030504040204" pitchFamily="34" charset="0"/>
              </a:rPr>
              <a:t>bottom up approach</a:t>
            </a:r>
            <a:endParaRPr lang="en-US" sz="2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EA7D2A-3516-4042-91F7-9C8338E44F09}"/>
              </a:ext>
            </a:extLst>
          </p:cNvPr>
          <p:cNvSpPr/>
          <p:nvPr/>
        </p:nvSpPr>
        <p:spPr>
          <a:xfrm>
            <a:off x="7316434" y="4923177"/>
            <a:ext cx="3172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Tahoma" panose="020B0604030504040204" pitchFamily="34" charset="0"/>
              </a:rPr>
              <a:t>top down approach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3009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B1B095-68CD-45F7-8078-CE4F57FD9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167179"/>
              </p:ext>
            </p:extLst>
          </p:nvPr>
        </p:nvGraphicFramePr>
        <p:xfrm>
          <a:off x="0" y="0"/>
          <a:ext cx="11956873" cy="6858000"/>
        </p:xfrm>
        <a:graphic>
          <a:graphicData uri="http://schemas.openxmlformats.org/drawingml/2006/table">
            <a:tbl>
              <a:tblPr/>
              <a:tblGrid>
                <a:gridCol w="3873047">
                  <a:extLst>
                    <a:ext uri="{9D8B030D-6E8A-4147-A177-3AD203B41FA5}">
                      <a16:colId xmlns:a16="http://schemas.microsoft.com/office/drawing/2014/main" val="1881497292"/>
                    </a:ext>
                  </a:extLst>
                </a:gridCol>
                <a:gridCol w="8083826">
                  <a:extLst>
                    <a:ext uri="{9D8B030D-6E8A-4147-A177-3AD203B41FA5}">
                      <a16:colId xmlns:a16="http://schemas.microsoft.com/office/drawing/2014/main" val="1949213499"/>
                    </a:ext>
                  </a:extLst>
                </a:gridCol>
              </a:tblGrid>
              <a:tr h="6858000">
                <a:tc>
                  <a:txBody>
                    <a:bodyPr/>
                    <a:lstStyle/>
                    <a:p>
                      <a:pPr algn="l"/>
                      <a:r>
                        <a:rPr lang="en-US" sz="5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Parameters:</a:t>
                      </a:r>
                    </a:p>
                  </a:txBody>
                  <a:tcPr marL="31576" marR="50521" marT="6315" marB="631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n_clusters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: 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affinity </a:t>
                      </a: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 or callable, default: </a:t>
                      </a:r>
                      <a:r>
                        <a:rPr lang="en-US" sz="18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en-US" sz="1800" b="1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euclidean</a:t>
                      </a:r>
                      <a:r>
                        <a:rPr lang="en-US" sz="18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sz="2800" b="0" i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memory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None, str or object with the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joblib</a:t>
                      </a:r>
                      <a:endParaRPr lang="en-US" sz="2800" i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vi-VN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Được sử dụng để lưu trữ đầu ra tính toán của cây.</a:t>
                      </a:r>
                      <a:endParaRPr lang="en-US" sz="2800" i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2800" b="1" i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connectivity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array-like or callable, optional</a:t>
                      </a:r>
                    </a:p>
                    <a:p>
                      <a:pPr algn="l"/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Xác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định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từng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mẫu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mẫu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lân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cận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cấu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trúc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algn="l"/>
                      <a:r>
                        <a:rPr lang="en-US" sz="2800" b="1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compute_full_tree</a:t>
                      </a:r>
                      <a:r>
                        <a:rPr lang="en-US" sz="2800" b="1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bool or ‘auto’ (optional)</a:t>
                      </a:r>
                    </a:p>
                    <a:p>
                      <a:pPr algn="l"/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vi-VN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Dừng sớm việc xây dựng cây tại n_cluster. Điều này rất hữu ích để giảm thời gian tính toán nếu số lượng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custers</a:t>
                      </a:r>
                      <a:r>
                        <a:rPr lang="vi-VN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không nhỏ so với số lượng mẫu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.)</a:t>
                      </a:r>
                    </a:p>
                    <a:p>
                      <a:pPr algn="l"/>
                      <a:r>
                        <a:rPr lang="en-US" sz="2800" b="1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linkage 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{“ward”, “complete”, “average”, “single”}, optional (default=”ward”).</a:t>
                      </a:r>
                    </a:p>
                    <a:p>
                      <a:pPr algn="l"/>
                      <a:r>
                        <a:rPr lang="en-US" sz="2800" b="1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distance_threshold</a:t>
                      </a:r>
                      <a:r>
                        <a:rPr lang="en-US" sz="2800" b="1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float, optional (default=None)</a:t>
                      </a:r>
                    </a:p>
                    <a:p>
                      <a:pPr algn="l"/>
                      <a:endParaRPr lang="en-US" sz="2800" i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1576" marR="50521" marT="6315" marB="631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399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5222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B1B095-68CD-45F7-8078-CE4F57FD9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40375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/>
              <a:tblGrid>
                <a:gridCol w="4108174">
                  <a:extLst>
                    <a:ext uri="{9D8B030D-6E8A-4147-A177-3AD203B41FA5}">
                      <a16:colId xmlns:a16="http://schemas.microsoft.com/office/drawing/2014/main" val="1881497292"/>
                    </a:ext>
                  </a:extLst>
                </a:gridCol>
                <a:gridCol w="8083826">
                  <a:extLst>
                    <a:ext uri="{9D8B030D-6E8A-4147-A177-3AD203B41FA5}">
                      <a16:colId xmlns:a16="http://schemas.microsoft.com/office/drawing/2014/main" val="1949213499"/>
                    </a:ext>
                  </a:extLst>
                </a:gridCol>
              </a:tblGrid>
              <a:tr h="6858000">
                <a:tc>
                  <a:txBody>
                    <a:bodyPr/>
                    <a:lstStyle/>
                    <a:p>
                      <a:pPr algn="l"/>
                      <a:r>
                        <a:rPr lang="en-US" sz="5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Attributes:</a:t>
                      </a:r>
                    </a:p>
                  </a:txBody>
                  <a:tcPr marL="31576" marR="50521" marT="6315" marB="631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n_clusters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: 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 (</a:t>
                      </a:r>
                      <a:r>
                        <a:rPr lang="vi-VN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 lượng cụm được tìm thấy bởi thuật toán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.)</a:t>
                      </a:r>
                    </a:p>
                    <a:p>
                      <a:pPr algn="l"/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labels_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: 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array [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n_samples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 (cluster labels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mỗi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28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n_leaves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: 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 (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</a:t>
                      </a:r>
                      <a:r>
                        <a:rPr lang="vi-VN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ợng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leaves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cây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hierarchical)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28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n_connected_components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: 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 (</a:t>
                      </a:r>
                      <a:r>
                        <a:rPr lang="vi-VN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 lượng các thành phần được kết nối ước tính trong biểu đồ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.)</a:t>
                      </a:r>
                    </a:p>
                    <a:p>
                      <a:pPr algn="l"/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children_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: 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array-like (con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mỗi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nút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lá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31576" marR="50521" marT="6315" marB="631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399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388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88211-8DB6-4E5F-958E-1FB9D7292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 NHƯỢC ĐIỂM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A05EA-76D1-4A73-89F8-EC1E6B070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31259"/>
            <a:ext cx="10899778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sz="2800" dirty="0"/>
              <a:t>Ưu điểm của thuật toán đây là một phương pháp phân cụm đơn giản, mềm dẻo, linh</a:t>
            </a:r>
            <a:r>
              <a:rPr lang="en-US" sz="2800" dirty="0"/>
              <a:t> </a:t>
            </a:r>
            <a:r>
              <a:rPr lang="vi-VN" sz="2800" dirty="0"/>
              <a:t>hoạt, dễ cài đặt, so với phương pháp k-means thì số cụm là không cần biết trước. </a:t>
            </a:r>
            <a:endParaRPr lang="en-US" sz="2800" dirty="0"/>
          </a:p>
          <a:p>
            <a:pPr marL="0" indent="0">
              <a:buNone/>
            </a:pPr>
            <a:r>
              <a:rPr lang="vi-VN" sz="2800" dirty="0"/>
              <a:t>Các cụm</a:t>
            </a:r>
            <a:r>
              <a:rPr lang="en-US" sz="2800" dirty="0"/>
              <a:t> </a:t>
            </a:r>
            <a:r>
              <a:rPr lang="vi-VN" sz="2800" dirty="0"/>
              <a:t>sinh ra thường thể hiện tốt sự phân bố của dữ liệu đầu vào, tuy nhiên lại gặp phải vấn đề độ</a:t>
            </a:r>
            <a:r>
              <a:rPr lang="en-US" sz="2800" dirty="0"/>
              <a:t> </a:t>
            </a:r>
            <a:r>
              <a:rPr lang="vi-VN" sz="2800" dirty="0"/>
              <a:t>phức tạp tính toán cao O ( n3 ) (có thể tối ưu O ( n 2 log n ) ) với n số đối tượng cần phân cụm.</a:t>
            </a:r>
            <a:br>
              <a:rPr lang="vi-VN" sz="2800" dirty="0"/>
            </a:br>
            <a:r>
              <a:rPr lang="en-US" sz="2800" dirty="0"/>
              <a:t>=&gt; </a:t>
            </a:r>
            <a:r>
              <a:rPr lang="vi-VN" sz="2800" dirty="0"/>
              <a:t>việc áp dụng trực tiếp phương pháp này với tập dữ liệu đầu vào lớn là không</a:t>
            </a:r>
            <a:r>
              <a:rPr lang="en-US" sz="2800" dirty="0"/>
              <a:t> </a:t>
            </a:r>
            <a:r>
              <a:rPr lang="vi-VN" sz="2800" dirty="0"/>
              <a:t>khả khi.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1395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Kết quả hình ảnh cho THANKS">
            <a:extLst>
              <a:ext uri="{FF2B5EF4-FFF2-40B4-BE49-F238E27FC236}">
                <a16:creationId xmlns:a16="http://schemas.microsoft.com/office/drawing/2014/main" id="{CFF67113-8A24-4CD1-8DCC-F04B7CB28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6"/>
          <a:stretch/>
        </p:blipFill>
        <p:spPr bwMode="auto">
          <a:xfrm>
            <a:off x="0" y="0"/>
            <a:ext cx="12192000" cy="686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657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Agglomerative Approach">
            <a:extLst>
              <a:ext uri="{FF2B5EF4-FFF2-40B4-BE49-F238E27FC236}">
                <a16:creationId xmlns:a16="http://schemas.microsoft.com/office/drawing/2014/main" id="{A78B1BB3-85EE-4BC1-ABE1-DCCEDB42B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57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7AE51F-5511-406D-848E-5A8BD3AD3DB5}"/>
              </a:ext>
            </a:extLst>
          </p:cNvPr>
          <p:cNvSpPr/>
          <p:nvPr/>
        </p:nvSpPr>
        <p:spPr>
          <a:xfrm>
            <a:off x="4903304" y="1483599"/>
            <a:ext cx="72886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000" b="1" dirty="0">
                <a:latin typeface="+mj-lt"/>
              </a:rPr>
              <a:t>Các bước trong kỹ thuật phân cụm Agglomerative Approach như sau:</a:t>
            </a:r>
          </a:p>
          <a:p>
            <a:endParaRPr lang="vi-VN" sz="2000" b="1" dirty="0">
              <a:latin typeface="+mj-lt"/>
            </a:endParaRPr>
          </a:p>
          <a:p>
            <a:r>
              <a:rPr lang="vi-VN" sz="2000" b="1" dirty="0">
                <a:latin typeface="+mj-lt"/>
              </a:rPr>
              <a:t>1.      Chuyển đổi các đặc trưng (thuộc tính - Features) của đối tượng (objects) vào ma trận khoảng cách</a:t>
            </a:r>
          </a:p>
          <a:p>
            <a:endParaRPr lang="vi-VN" sz="2000" b="1" dirty="0">
              <a:latin typeface="+mj-lt"/>
            </a:endParaRPr>
          </a:p>
          <a:p>
            <a:r>
              <a:rPr lang="vi-VN" sz="2000" b="1" dirty="0">
                <a:latin typeface="+mj-lt"/>
              </a:rPr>
              <a:t>2.      Xem mỗi đối tượng là một cluster (chẳn hạn, nếu ta có 4 đối tượng, ban đầu chúng ta sẽ có 4 clusters)</a:t>
            </a:r>
          </a:p>
          <a:p>
            <a:endParaRPr lang="vi-VN" sz="2000" b="1" dirty="0">
              <a:latin typeface="+mj-lt"/>
            </a:endParaRPr>
          </a:p>
          <a:p>
            <a:r>
              <a:rPr lang="vi-VN" sz="2000" b="1" dirty="0">
                <a:latin typeface="+mj-lt"/>
              </a:rPr>
              <a:t>3.      Lặp lại 2 bước sau cho đến khi số cluster bằng 1</a:t>
            </a:r>
          </a:p>
          <a:p>
            <a:endParaRPr lang="vi-VN" sz="2000" b="1" dirty="0">
              <a:latin typeface="+mj-lt"/>
            </a:endParaRPr>
          </a:p>
          <a:p>
            <a:r>
              <a:rPr lang="vi-VN" sz="2000" b="1" dirty="0">
                <a:latin typeface="+mj-lt"/>
              </a:rPr>
              <a:t>a.       Gộp 2 cluster gần nhất</a:t>
            </a:r>
          </a:p>
          <a:p>
            <a:endParaRPr lang="vi-VN" sz="2000" b="1" dirty="0">
              <a:latin typeface="+mj-lt"/>
            </a:endParaRPr>
          </a:p>
          <a:p>
            <a:r>
              <a:rPr lang="vi-VN" sz="2000" b="1" dirty="0">
                <a:latin typeface="+mj-lt"/>
              </a:rPr>
              <a:t>b.      Cập nhật ma trận khoảng cách</a:t>
            </a:r>
            <a:endParaRPr lang="en-US" sz="20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C655E-6DBA-4306-8E9D-DE6619B80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1027765"/>
            <a:ext cx="4399722" cy="531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23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6D61478-2C84-49F4-9975-B41AE9F72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385352"/>
              </p:ext>
            </p:extLst>
          </p:nvPr>
        </p:nvGraphicFramePr>
        <p:xfrm>
          <a:off x="675860" y="1232452"/>
          <a:ext cx="10614992" cy="5327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653748">
                  <a:extLst>
                    <a:ext uri="{9D8B030D-6E8A-4147-A177-3AD203B41FA5}">
                      <a16:colId xmlns:a16="http://schemas.microsoft.com/office/drawing/2014/main" val="4174021202"/>
                    </a:ext>
                  </a:extLst>
                </a:gridCol>
                <a:gridCol w="2653748">
                  <a:extLst>
                    <a:ext uri="{9D8B030D-6E8A-4147-A177-3AD203B41FA5}">
                      <a16:colId xmlns:a16="http://schemas.microsoft.com/office/drawing/2014/main" val="1033217532"/>
                    </a:ext>
                  </a:extLst>
                </a:gridCol>
                <a:gridCol w="2653748">
                  <a:extLst>
                    <a:ext uri="{9D8B030D-6E8A-4147-A177-3AD203B41FA5}">
                      <a16:colId xmlns:a16="http://schemas.microsoft.com/office/drawing/2014/main" val="3795014774"/>
                    </a:ext>
                  </a:extLst>
                </a:gridCol>
                <a:gridCol w="2653748">
                  <a:extLst>
                    <a:ext uri="{9D8B030D-6E8A-4147-A177-3AD203B41FA5}">
                      <a16:colId xmlns:a16="http://schemas.microsoft.com/office/drawing/2014/main" val="3117340053"/>
                    </a:ext>
                  </a:extLst>
                </a:gridCol>
              </a:tblGrid>
              <a:tr h="665922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Features of object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458412"/>
                  </a:ext>
                </a:extLst>
              </a:tr>
              <a:tr h="6659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038798"/>
                  </a:ext>
                </a:extLst>
              </a:tr>
              <a:tr h="6659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67804"/>
                  </a:ext>
                </a:extLst>
              </a:tr>
              <a:tr h="6659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110608"/>
                  </a:ext>
                </a:extLst>
              </a:tr>
              <a:tr h="6659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527688"/>
                  </a:ext>
                </a:extLst>
              </a:tr>
              <a:tr h="6659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6966"/>
                  </a:ext>
                </a:extLst>
              </a:tr>
              <a:tr h="6659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847518"/>
                  </a:ext>
                </a:extLst>
              </a:tr>
              <a:tr h="6659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001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78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299336"/>
              </p:ext>
            </p:extLst>
          </p:nvPr>
        </p:nvGraphicFramePr>
        <p:xfrm>
          <a:off x="1789043" y="1205947"/>
          <a:ext cx="8719932" cy="473102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791723407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6137831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953000913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70677962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3.61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3.20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2.92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13733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90582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3.61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2.92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1.12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68485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3.20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0.50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1.12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48456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474427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684917" y="21799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AE94-0E2C-4587-BE1D-081257ADE2CE}"/>
              </a:ext>
            </a:extLst>
          </p:cNvPr>
          <p:cNvSpPr txBox="1"/>
          <p:nvPr/>
        </p:nvSpPr>
        <p:spPr>
          <a:xfrm>
            <a:off x="684917" y="298750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684917" y="379501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FF8DA-6F65-4D31-B27F-9803E496FD7D}"/>
              </a:ext>
            </a:extLst>
          </p:cNvPr>
          <p:cNvSpPr txBox="1"/>
          <p:nvPr/>
        </p:nvSpPr>
        <p:spPr>
          <a:xfrm>
            <a:off x="684917" y="46025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E786E-B9E6-4B49-8484-2892A93FBE6C}"/>
              </a:ext>
            </a:extLst>
          </p:cNvPr>
          <p:cNvSpPr txBox="1"/>
          <p:nvPr/>
        </p:nvSpPr>
        <p:spPr>
          <a:xfrm>
            <a:off x="680385" y="526341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3845560" y="68248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2733-DE0B-4FFA-99A1-4BB64504F85C}"/>
              </a:ext>
            </a:extLst>
          </p:cNvPr>
          <p:cNvSpPr txBox="1"/>
          <p:nvPr/>
        </p:nvSpPr>
        <p:spPr>
          <a:xfrm>
            <a:off x="5245180" y="68162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6652815" y="68162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3777F-617D-4ED8-83E2-3FD2BB1298FA}"/>
              </a:ext>
            </a:extLst>
          </p:cNvPr>
          <p:cNvSpPr txBox="1"/>
          <p:nvPr/>
        </p:nvSpPr>
        <p:spPr>
          <a:xfrm>
            <a:off x="8126173" y="68162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9CB4A-206C-4CDF-9036-590496CA9472}"/>
              </a:ext>
            </a:extLst>
          </p:cNvPr>
          <p:cNvSpPr txBox="1"/>
          <p:nvPr/>
        </p:nvSpPr>
        <p:spPr>
          <a:xfrm>
            <a:off x="9543275" y="68162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</a:p>
        </p:txBody>
      </p:sp>
    </p:spTree>
    <p:extLst>
      <p:ext uri="{BB962C8B-B14F-4D97-AF65-F5344CB8AC3E}">
        <p14:creationId xmlns:p14="http://schemas.microsoft.com/office/powerpoint/2010/main" val="2482438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417970"/>
              </p:ext>
            </p:extLst>
          </p:nvPr>
        </p:nvGraphicFramePr>
        <p:xfrm>
          <a:off x="1789043" y="1205947"/>
          <a:ext cx="8719932" cy="473102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791723407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6137831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953000913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70677962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3.61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3.20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2.92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13733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90582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3.61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2.92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1.12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68485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3.20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0.50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1.12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48456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474427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684917" y="21799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AE94-0E2C-4587-BE1D-081257ADE2CE}"/>
              </a:ext>
            </a:extLst>
          </p:cNvPr>
          <p:cNvSpPr txBox="1"/>
          <p:nvPr/>
        </p:nvSpPr>
        <p:spPr>
          <a:xfrm>
            <a:off x="684917" y="298750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684917" y="379501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FF8DA-6F65-4D31-B27F-9803E496FD7D}"/>
              </a:ext>
            </a:extLst>
          </p:cNvPr>
          <p:cNvSpPr txBox="1"/>
          <p:nvPr/>
        </p:nvSpPr>
        <p:spPr>
          <a:xfrm>
            <a:off x="684917" y="46025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E786E-B9E6-4B49-8484-2892A93FBE6C}"/>
              </a:ext>
            </a:extLst>
          </p:cNvPr>
          <p:cNvSpPr txBox="1"/>
          <p:nvPr/>
        </p:nvSpPr>
        <p:spPr>
          <a:xfrm>
            <a:off x="680385" y="526341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3845560" y="68248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2733-DE0B-4FFA-99A1-4BB64504F85C}"/>
              </a:ext>
            </a:extLst>
          </p:cNvPr>
          <p:cNvSpPr txBox="1"/>
          <p:nvPr/>
        </p:nvSpPr>
        <p:spPr>
          <a:xfrm>
            <a:off x="5245180" y="68162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6652815" y="68162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3777F-617D-4ED8-83E2-3FD2BB1298FA}"/>
              </a:ext>
            </a:extLst>
          </p:cNvPr>
          <p:cNvSpPr txBox="1"/>
          <p:nvPr/>
        </p:nvSpPr>
        <p:spPr>
          <a:xfrm>
            <a:off x="8126173" y="68162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9CB4A-206C-4CDF-9036-590496CA9472}"/>
              </a:ext>
            </a:extLst>
          </p:cNvPr>
          <p:cNvSpPr txBox="1"/>
          <p:nvPr/>
        </p:nvSpPr>
        <p:spPr>
          <a:xfrm>
            <a:off x="9543275" y="68162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206EAA6-660D-4E25-92F8-B760236226BF}"/>
              </a:ext>
            </a:extLst>
          </p:cNvPr>
          <p:cNvSpPr/>
          <p:nvPr/>
        </p:nvSpPr>
        <p:spPr>
          <a:xfrm>
            <a:off x="6469494" y="5263416"/>
            <a:ext cx="832454" cy="5277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0" name="Table 4">
            <a:extLst>
              <a:ext uri="{FF2B5EF4-FFF2-40B4-BE49-F238E27FC236}">
                <a16:creationId xmlns:a16="http://schemas.microsoft.com/office/drawing/2014/main" id="{08BC5E63-C93C-4126-9899-500018170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395093"/>
              </p:ext>
            </p:extLst>
          </p:nvPr>
        </p:nvGraphicFramePr>
        <p:xfrm>
          <a:off x="1470996" y="6091099"/>
          <a:ext cx="9356025" cy="742121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623735">
                  <a:extLst>
                    <a:ext uri="{9D8B030D-6E8A-4147-A177-3AD203B41FA5}">
                      <a16:colId xmlns:a16="http://schemas.microsoft.com/office/drawing/2014/main" val="2179706820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3367634341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1610662922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1989368769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1264135416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2851242088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379759777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3065467214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453062689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236854366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4236447942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3327692392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3750156249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222793269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1010880140"/>
                    </a:ext>
                  </a:extLst>
                </a:gridCol>
              </a:tblGrid>
              <a:tr h="74212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0.71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5.66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3.61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4.24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3.20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4.95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2.92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3.54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2.50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2.24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1.41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2.50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1.00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0.50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1.12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0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43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848209"/>
              </p:ext>
            </p:extLst>
          </p:nvPr>
        </p:nvGraphicFramePr>
        <p:xfrm>
          <a:off x="1789043" y="1205947"/>
          <a:ext cx="7266610" cy="39425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791723407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6137831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953000913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13733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90582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6848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394252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684917" y="21799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AE94-0E2C-4587-BE1D-081257ADE2CE}"/>
              </a:ext>
            </a:extLst>
          </p:cNvPr>
          <p:cNvSpPr txBox="1"/>
          <p:nvPr/>
        </p:nvSpPr>
        <p:spPr>
          <a:xfrm>
            <a:off x="684917" y="298750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684917" y="378041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FF8DA-6F65-4D31-B27F-9803E496FD7D}"/>
              </a:ext>
            </a:extLst>
          </p:cNvPr>
          <p:cNvSpPr txBox="1"/>
          <p:nvPr/>
        </p:nvSpPr>
        <p:spPr>
          <a:xfrm>
            <a:off x="684917" y="46025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E786E-B9E6-4B49-8484-2892A93FBE6C}"/>
              </a:ext>
            </a:extLst>
          </p:cNvPr>
          <p:cNvSpPr txBox="1"/>
          <p:nvPr/>
        </p:nvSpPr>
        <p:spPr>
          <a:xfrm>
            <a:off x="892667" y="378396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3845560" y="68248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2733-DE0B-4FFA-99A1-4BB64504F85C}"/>
              </a:ext>
            </a:extLst>
          </p:cNvPr>
          <p:cNvSpPr txBox="1"/>
          <p:nvPr/>
        </p:nvSpPr>
        <p:spPr>
          <a:xfrm>
            <a:off x="5245180" y="68162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6652815" y="68162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3777F-617D-4ED8-83E2-3FD2BB1298FA}"/>
              </a:ext>
            </a:extLst>
          </p:cNvPr>
          <p:cNvSpPr txBox="1"/>
          <p:nvPr/>
        </p:nvSpPr>
        <p:spPr>
          <a:xfrm>
            <a:off x="8126173" y="68162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9CB4A-206C-4CDF-9036-590496CA9472}"/>
              </a:ext>
            </a:extLst>
          </p:cNvPr>
          <p:cNvSpPr txBox="1"/>
          <p:nvPr/>
        </p:nvSpPr>
        <p:spPr>
          <a:xfrm>
            <a:off x="6860565" y="68162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DISTANCE</a:t>
            </a:r>
          </a:p>
        </p:txBody>
      </p:sp>
    </p:spTree>
    <p:extLst>
      <p:ext uri="{BB962C8B-B14F-4D97-AF65-F5344CB8AC3E}">
        <p14:creationId xmlns:p14="http://schemas.microsoft.com/office/powerpoint/2010/main" val="660737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04388-09B2-4142-9DBE-2B629A895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96D786-DC2A-4F23-8397-6B4AFC15B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56"/>
          <a:stretch/>
        </p:blipFill>
        <p:spPr bwMode="auto">
          <a:xfrm>
            <a:off x="0" y="0"/>
            <a:ext cx="12192000" cy="17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EDA081-EC1F-4904-811A-AAA50A34F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09"/>
          <a:stretch/>
        </p:blipFill>
        <p:spPr bwMode="auto">
          <a:xfrm>
            <a:off x="0" y="1756670"/>
            <a:ext cx="12192000" cy="176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>
            <a:extLst>
              <a:ext uri="{FF2B5EF4-FFF2-40B4-BE49-F238E27FC236}">
                <a16:creationId xmlns:a16="http://schemas.microsoft.com/office/drawing/2014/main" id="{AD691726-35F4-4620-A9A8-13C4592AB9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E3DB861-79EB-4E73-AC8E-2077BDA5CE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35"/>
          <a:stretch/>
        </p:blipFill>
        <p:spPr bwMode="auto">
          <a:xfrm>
            <a:off x="0" y="3522382"/>
            <a:ext cx="12192000" cy="176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162993-7353-42A1-8DC8-5EE371C1A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28"/>
          <a:stretch/>
        </p:blipFill>
        <p:spPr bwMode="auto">
          <a:xfrm>
            <a:off x="0" y="5187396"/>
            <a:ext cx="12192000" cy="176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8540D-EB7D-4562-B4CD-239B0CB345BB}"/>
              </a:ext>
            </a:extLst>
          </p:cNvPr>
          <p:cNvSpPr txBox="1"/>
          <p:nvPr/>
        </p:nvSpPr>
        <p:spPr>
          <a:xfrm>
            <a:off x="1404730" y="619920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Single Linkage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B07124-276C-47D4-AD2A-1108473D04C0}"/>
              </a:ext>
            </a:extLst>
          </p:cNvPr>
          <p:cNvSpPr txBox="1"/>
          <p:nvPr/>
        </p:nvSpPr>
        <p:spPr>
          <a:xfrm>
            <a:off x="1404730" y="2235157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Complete Linkage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1B2327-C670-43A7-A885-E44393E304D6}"/>
              </a:ext>
            </a:extLst>
          </p:cNvPr>
          <p:cNvSpPr txBox="1"/>
          <p:nvPr/>
        </p:nvSpPr>
        <p:spPr>
          <a:xfrm>
            <a:off x="1074202" y="4029601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Average Group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1CB22D-0C81-4825-ABF4-48CD4CABACC1}"/>
              </a:ext>
            </a:extLst>
          </p:cNvPr>
          <p:cNvSpPr txBox="1"/>
          <p:nvPr/>
        </p:nvSpPr>
        <p:spPr>
          <a:xfrm>
            <a:off x="801756" y="5727498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Centroid Distance</a:t>
            </a:r>
          </a:p>
        </p:txBody>
      </p:sp>
    </p:spTree>
    <p:extLst>
      <p:ext uri="{BB962C8B-B14F-4D97-AF65-F5344CB8AC3E}">
        <p14:creationId xmlns:p14="http://schemas.microsoft.com/office/powerpoint/2010/main" val="14338842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661AA8-FA16-4E58-B6CE-5E6FE2A0946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1FC55D3-F645-4907-9137-B16FB6054B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F30101-685D-45DE-9DB6-1F040B2FD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 design</Template>
  <TotalTime>0</TotalTime>
  <Words>1101</Words>
  <Application>Microsoft Office PowerPoint</Application>
  <PresentationFormat>Widescreen</PresentationFormat>
  <Paragraphs>428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Century Gothic</vt:lpstr>
      <vt:lpstr>Tahoma</vt:lpstr>
      <vt:lpstr>Times New Roman</vt:lpstr>
      <vt:lpstr>Wingdings 3</vt:lpstr>
      <vt:lpstr>Ion</vt:lpstr>
      <vt:lpstr>Hierarchical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ƯU NHƯỢC ĐIỂM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2019-10-17T03:34:15Z</dcterms:created>
  <dcterms:modified xsi:type="dcterms:W3CDTF">2019-10-17T08:48:57Z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